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8" r:id="rId2"/>
    <p:sldId id="276" r:id="rId3"/>
    <p:sldId id="287" r:id="rId4"/>
    <p:sldId id="278" r:id="rId5"/>
    <p:sldId id="280" r:id="rId6"/>
    <p:sldId id="284" r:id="rId7"/>
    <p:sldId id="292" r:id="rId8"/>
    <p:sldId id="301" r:id="rId9"/>
    <p:sldId id="294" r:id="rId10"/>
    <p:sldId id="295" r:id="rId11"/>
    <p:sldId id="289" r:id="rId12"/>
    <p:sldId id="296" r:id="rId13"/>
    <p:sldId id="290" r:id="rId14"/>
    <p:sldId id="300" r:id="rId15"/>
    <p:sldId id="291" r:id="rId16"/>
    <p:sldId id="299" r:id="rId17"/>
    <p:sldId id="297" r:id="rId18"/>
  </p:sldIdLst>
  <p:sldSz cx="10693400" cy="7561263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서울한강체 EB" panose="02020603020101020101" pitchFamily="18" charset="-127"/>
      <p:regular r:id="rId23"/>
    </p:embeddedFont>
    <p:embeddedFont>
      <p:font typeface="나눔바른고딕" panose="020B0603020101020101" pitchFamily="50" charset="-127"/>
      <p:regular r:id="rId24"/>
      <p:bold r:id="rId25"/>
    </p:embeddedFont>
    <p:embeddedFont>
      <p:font typeface="나눔바른고딕 UltraLight" panose="020B0603020101020101" pitchFamily="50" charset="-127"/>
      <p:regular r:id="rId26"/>
    </p:embeddedFont>
    <p:embeddedFont>
      <p:font typeface="나눔명조" panose="02020603020101020101" pitchFamily="18" charset="-127"/>
      <p:regular r:id="rId27"/>
      <p:bold r:id="rId28"/>
    </p:embeddedFont>
    <p:embeddedFont>
      <p:font typeface="KoPub돋움체 Medium" panose="02020603020101020101" pitchFamily="18" charset="-127"/>
      <p:regular r:id="rId29"/>
    </p:embeddedFont>
    <p:embeddedFont>
      <p:font typeface="조선일보명조" panose="02030304000000000000" pitchFamily="18" charset="-127"/>
      <p:regular r:id="rId30"/>
    </p:embeddedFont>
    <p:embeddedFont>
      <p:font typeface="나눔고딕" panose="020D0604000000000000" pitchFamily="50" charset="-127"/>
      <p:regular r:id="rId31"/>
      <p:bold r:id="rId32"/>
    </p:embeddedFont>
    <p:embeddedFont>
      <p:font typeface="KoPub돋움체 Light" panose="02020603020101020101" pitchFamily="18" charset="-127"/>
      <p:regular r:id="rId33"/>
    </p:embeddedFont>
    <p:embeddedFont>
      <p:font typeface="서울한강체 B" panose="02020603020101020101" pitchFamily="18" charset="-127"/>
      <p:regular r:id="rId34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A7"/>
    <a:srgbClr val="00EE77"/>
    <a:srgbClr val="0CE2B9"/>
    <a:srgbClr val="7BC4F1"/>
    <a:srgbClr val="B6B6B6"/>
    <a:srgbClr val="19C0F3"/>
    <a:srgbClr val="EE7700"/>
    <a:srgbClr val="C9C9C9"/>
    <a:srgbClr val="DCDCDC"/>
    <a:srgbClr val="00B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86" y="917"/>
      </p:cViewPr>
      <p:guideLst>
        <p:guide orient="horz" pos="2382"/>
        <p:guide pos="336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7" d="100"/>
          <a:sy n="117" d="100"/>
        </p:scale>
        <p:origin x="-26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EC6F4-7252-43D4-8E55-FFD4B53EE642}" type="datetimeFigureOut">
              <a:rPr lang="ko-KR" altLang="en-US" smtClean="0"/>
              <a:pPr/>
              <a:t>2017-03-26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6A0E1-005E-4D2B-989B-C118586A58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442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971C6-4EA8-48FD-AFA6-51D045DC117E}" type="datetimeFigureOut">
              <a:rPr lang="ko-KR" altLang="en-US" smtClean="0"/>
              <a:pPr/>
              <a:t>2017-03-26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D8198-BF69-43AD-B186-42C400D4BDA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384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013D-513A-4105-8761-925AFDE4FA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42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 userDrawn="1"/>
        </p:nvSpPr>
        <p:spPr>
          <a:xfrm>
            <a:off x="828000" y="1280301"/>
            <a:ext cx="6789764" cy="1282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5200"/>
              </a:lnSpc>
              <a:buNone/>
              <a:defRPr sz="9100" b="1" baseline="0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0" marR="0" lvl="0" indent="0" algn="l" defTabSz="1043056" rtl="0" eaLnBrk="1" fontAlgn="auto" latinLnBrk="1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EA5514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" name="텍스트 개체 틀 16"/>
          <p:cNvSpPr txBox="1">
            <a:spLocks/>
          </p:cNvSpPr>
          <p:nvPr userDrawn="1"/>
        </p:nvSpPr>
        <p:spPr>
          <a:xfrm>
            <a:off x="900000" y="2923375"/>
            <a:ext cx="3600000" cy="135732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700"/>
              </a:lnSpc>
              <a:buNone/>
              <a:defRPr sz="155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marL="0" marR="0" lvl="0" indent="0" algn="l" defTabSz="1043056" rtl="0" eaLnBrk="1" fontAlgn="auto" latinLnBrk="1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C2C8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828000" y="1252694"/>
            <a:ext cx="7161906" cy="2242185"/>
          </a:xfrm>
          <a:prstGeom prst="rect">
            <a:avLst/>
          </a:prstGeom>
        </p:spPr>
        <p:txBody>
          <a:bodyPr wrap="none" lIns="0" tIns="0" rIns="0" bIns="0"/>
          <a:lstStyle>
            <a:lvl1pPr>
              <a:lnSpc>
                <a:spcPts val="10000"/>
              </a:lnSpc>
              <a:buNone/>
              <a:defRPr sz="7200" b="0" spc="-150">
                <a:solidFill>
                  <a:srgbClr val="0055A7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896400" y="5280829"/>
            <a:ext cx="5164680" cy="1000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2900" b="0" spc="0" baseline="0">
                <a:solidFill>
                  <a:srgbClr val="0055A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3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0" y="65855"/>
            <a:ext cx="7560000" cy="642941"/>
          </a:xfrm>
          <a:prstGeom prst="rect">
            <a:avLst/>
          </a:prstGeom>
        </p:spPr>
        <p:txBody>
          <a:bodyPr lIns="0" tIns="0" rIns="0" bIns="0"/>
          <a:lstStyle>
            <a:lvl1pPr algn="ctr">
              <a:buNone/>
              <a:defRPr sz="2700" b="0" spc="0" baseline="0">
                <a:solidFill>
                  <a:srgbClr val="0055A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2017-03-26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8646496" y="6948983"/>
            <a:ext cx="1452732" cy="402567"/>
          </a:xfrm>
          <a:prstGeom prst="rect">
            <a:avLst/>
          </a:prstGeom>
        </p:spPr>
        <p:txBody>
          <a:bodyPr vert="horz" lIns="100817" tIns="50408" rIns="100817" bIns="50408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차량사고 </a:t>
            </a:r>
            <a:endParaRPr kumimoji="1"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kumimoji="1"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 신고 시스템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083004" y="6948984"/>
            <a:ext cx="2406015" cy="402567"/>
          </a:xfrm>
          <a:prstGeom prst="rect">
            <a:avLst/>
          </a:prstGeom>
        </p:spPr>
        <p:txBody>
          <a:bodyPr vert="horz" lIns="100817" tIns="50408" rIns="100817" bIns="5040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z="36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‹#›</a:t>
            </a:fld>
            <a:endParaRPr kumimoji="1" lang="ko-KR" altLang="en-US" sz="3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직선 연결선[R] 15"/>
          <p:cNvCxnSpPr/>
          <p:nvPr userDrawn="1"/>
        </p:nvCxnSpPr>
        <p:spPr>
          <a:xfrm>
            <a:off x="549084" y="1189304"/>
            <a:ext cx="1968694" cy="0"/>
          </a:xfrm>
          <a:prstGeom prst="line">
            <a:avLst/>
          </a:prstGeom>
          <a:ln w="34925">
            <a:solidFill>
              <a:srgbClr val="005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 userDrawn="1"/>
        </p:nvCxnSpPr>
        <p:spPr>
          <a:xfrm>
            <a:off x="2517778" y="1189304"/>
            <a:ext cx="7217383" cy="0"/>
          </a:xfrm>
          <a:prstGeom prst="line">
            <a:avLst/>
          </a:prstGeom>
          <a:ln w="12700">
            <a:solidFill>
              <a:srgbClr val="0055A7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450686" y="519673"/>
            <a:ext cx="3857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0" i="0" dirty="0">
                <a:solidFill>
                  <a:srgbClr val="0055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목차</a:t>
            </a:r>
            <a:endParaRPr kumimoji="1" lang="en-US" altLang="ko-KR" sz="4000" b="0" i="0" dirty="0">
              <a:solidFill>
                <a:srgbClr val="0055A7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[R] 18"/>
          <p:cNvCxnSpPr/>
          <p:nvPr userDrawn="1"/>
        </p:nvCxnSpPr>
        <p:spPr>
          <a:xfrm>
            <a:off x="11482" y="576094"/>
            <a:ext cx="0" cy="552313"/>
          </a:xfrm>
          <a:prstGeom prst="line">
            <a:avLst/>
          </a:prstGeom>
          <a:ln w="25400">
            <a:solidFill>
              <a:srgbClr val="EE7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 userDrawn="1"/>
        </p:nvGrpSpPr>
        <p:grpSpPr>
          <a:xfrm>
            <a:off x="602355" y="3118897"/>
            <a:ext cx="2538831" cy="864609"/>
            <a:chOff x="857978" y="1514225"/>
            <a:chExt cx="2170972" cy="784193"/>
          </a:xfrm>
        </p:grpSpPr>
        <p:grpSp>
          <p:nvGrpSpPr>
            <p:cNvPr id="41" name="그룹 40"/>
            <p:cNvGrpSpPr/>
            <p:nvPr userDrawn="1"/>
          </p:nvGrpSpPr>
          <p:grpSpPr>
            <a:xfrm>
              <a:off x="857978" y="1514225"/>
              <a:ext cx="451211" cy="784193"/>
              <a:chOff x="654776" y="1514225"/>
              <a:chExt cx="451211" cy="784193"/>
            </a:xfrm>
          </p:grpSpPr>
          <p:sp>
            <p:nvSpPr>
              <p:cNvPr id="43" name="TextBox 42"/>
              <p:cNvSpPr txBox="1"/>
              <p:nvPr userDrawn="1"/>
            </p:nvSpPr>
            <p:spPr>
              <a:xfrm>
                <a:off x="654776" y="1538794"/>
                <a:ext cx="391886" cy="53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200" b="0" i="0" dirty="0">
                    <a:solidFill>
                      <a:srgbClr val="0055A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돋움체 Medium" charset="-127"/>
                  </a:rPr>
                  <a:t>1</a:t>
                </a:r>
                <a:endParaRPr kumimoji="1" lang="ko-KR" altLang="en-US" sz="3200" b="0" i="0" dirty="0">
                  <a:solidFill>
                    <a:srgbClr val="0055A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Medium" charset="-127"/>
                </a:endParaRPr>
              </a:p>
            </p:txBody>
          </p:sp>
          <p:cxnSp>
            <p:nvCxnSpPr>
              <p:cNvPr id="44" name="직선 연결선[R] 43"/>
              <p:cNvCxnSpPr/>
              <p:nvPr userDrawn="1"/>
            </p:nvCxnSpPr>
            <p:spPr>
              <a:xfrm>
                <a:off x="1105987" y="1514225"/>
                <a:ext cx="0" cy="784193"/>
              </a:xfrm>
              <a:prstGeom prst="line">
                <a:avLst/>
              </a:prstGeom>
              <a:ln w="254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 userDrawn="1"/>
          </p:nvSpPr>
          <p:spPr>
            <a:xfrm>
              <a:off x="1400921" y="1615399"/>
              <a:ext cx="1628029" cy="5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Medium" charset="-127"/>
                </a:rPr>
                <a:t>소개</a:t>
              </a:r>
            </a:p>
          </p:txBody>
        </p:sp>
      </p:grpSp>
      <p:grpSp>
        <p:nvGrpSpPr>
          <p:cNvPr id="45" name="그룹 44"/>
          <p:cNvGrpSpPr/>
          <p:nvPr userDrawn="1"/>
        </p:nvGrpSpPr>
        <p:grpSpPr>
          <a:xfrm>
            <a:off x="4285749" y="3093352"/>
            <a:ext cx="3005167" cy="877056"/>
            <a:chOff x="857978" y="1526245"/>
            <a:chExt cx="2123435" cy="795482"/>
          </a:xfrm>
        </p:grpSpPr>
        <p:grpSp>
          <p:nvGrpSpPr>
            <p:cNvPr id="46" name="그룹 45"/>
            <p:cNvGrpSpPr/>
            <p:nvPr userDrawn="1"/>
          </p:nvGrpSpPr>
          <p:grpSpPr>
            <a:xfrm>
              <a:off x="857978" y="1526245"/>
              <a:ext cx="393646" cy="795482"/>
              <a:chOff x="654776" y="1526245"/>
              <a:chExt cx="393646" cy="795482"/>
            </a:xfrm>
          </p:grpSpPr>
          <p:sp>
            <p:nvSpPr>
              <p:cNvPr id="48" name="TextBox 47"/>
              <p:cNvSpPr txBox="1"/>
              <p:nvPr userDrawn="1"/>
            </p:nvSpPr>
            <p:spPr>
              <a:xfrm>
                <a:off x="654776" y="1538794"/>
                <a:ext cx="391886" cy="53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200" b="0" i="0" dirty="0">
                    <a:solidFill>
                      <a:srgbClr val="0055A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돋움체 Medium" charset="-127"/>
                  </a:rPr>
                  <a:t>3</a:t>
                </a:r>
                <a:endParaRPr kumimoji="1" lang="ko-KR" altLang="en-US" sz="3200" b="0" i="0" dirty="0">
                  <a:solidFill>
                    <a:srgbClr val="0055A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Medium" charset="-127"/>
                </a:endParaRPr>
              </a:p>
            </p:txBody>
          </p:sp>
          <p:cxnSp>
            <p:nvCxnSpPr>
              <p:cNvPr id="49" name="직선 연결선[R] 48"/>
              <p:cNvCxnSpPr/>
              <p:nvPr userDrawn="1"/>
            </p:nvCxnSpPr>
            <p:spPr>
              <a:xfrm>
                <a:off x="1048422" y="1526245"/>
                <a:ext cx="0" cy="795482"/>
              </a:xfrm>
              <a:prstGeom prst="line">
                <a:avLst/>
              </a:prstGeom>
              <a:ln w="254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 userDrawn="1"/>
          </p:nvSpPr>
          <p:spPr>
            <a:xfrm>
              <a:off x="1353384" y="1626285"/>
              <a:ext cx="1628029" cy="5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Medium" charset="-127"/>
                </a:rPr>
                <a:t>협력 상황</a:t>
              </a:r>
            </a:p>
          </p:txBody>
        </p:sp>
      </p:grpSp>
      <p:grpSp>
        <p:nvGrpSpPr>
          <p:cNvPr id="66" name="그룹 65"/>
          <p:cNvGrpSpPr/>
          <p:nvPr userDrawn="1"/>
        </p:nvGrpSpPr>
        <p:grpSpPr>
          <a:xfrm>
            <a:off x="2663853" y="4001415"/>
            <a:ext cx="2538831" cy="807627"/>
            <a:chOff x="857978" y="1366907"/>
            <a:chExt cx="2170972" cy="732511"/>
          </a:xfrm>
        </p:grpSpPr>
        <p:grpSp>
          <p:nvGrpSpPr>
            <p:cNvPr id="67" name="그룹 66"/>
            <p:cNvGrpSpPr/>
            <p:nvPr userDrawn="1"/>
          </p:nvGrpSpPr>
          <p:grpSpPr>
            <a:xfrm>
              <a:off x="857978" y="1366907"/>
              <a:ext cx="451211" cy="732511"/>
              <a:chOff x="654776" y="1366907"/>
              <a:chExt cx="451211" cy="732511"/>
            </a:xfrm>
          </p:grpSpPr>
          <p:sp>
            <p:nvSpPr>
              <p:cNvPr id="69" name="TextBox 68"/>
              <p:cNvSpPr txBox="1"/>
              <p:nvPr userDrawn="1"/>
            </p:nvSpPr>
            <p:spPr>
              <a:xfrm>
                <a:off x="654776" y="1503354"/>
                <a:ext cx="391886" cy="53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200" b="0" i="0" dirty="0">
                    <a:solidFill>
                      <a:srgbClr val="0055A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돋움체 Medium" charset="-127"/>
                  </a:rPr>
                  <a:t>2</a:t>
                </a:r>
                <a:endParaRPr kumimoji="1" lang="ko-KR" altLang="en-US" sz="3200" b="0" i="0" dirty="0">
                  <a:solidFill>
                    <a:srgbClr val="0055A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Medium" charset="-127"/>
                </a:endParaRPr>
              </a:p>
            </p:txBody>
          </p:sp>
          <p:cxnSp>
            <p:nvCxnSpPr>
              <p:cNvPr id="70" name="직선 연결선[R] 69"/>
              <p:cNvCxnSpPr/>
              <p:nvPr userDrawn="1"/>
            </p:nvCxnSpPr>
            <p:spPr>
              <a:xfrm>
                <a:off x="1105987" y="1366907"/>
                <a:ext cx="0" cy="732511"/>
              </a:xfrm>
              <a:prstGeom prst="line">
                <a:avLst/>
              </a:prstGeom>
              <a:ln w="254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 userDrawn="1"/>
          </p:nvSpPr>
          <p:spPr>
            <a:xfrm>
              <a:off x="1400921" y="1514643"/>
              <a:ext cx="1628029" cy="5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Medium" charset="-127"/>
                </a:rPr>
                <a:t>현황</a:t>
              </a: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6662209" y="4001414"/>
            <a:ext cx="2860955" cy="787366"/>
            <a:chOff x="857978" y="1378196"/>
            <a:chExt cx="2133934" cy="714134"/>
          </a:xfrm>
        </p:grpSpPr>
        <p:grpSp>
          <p:nvGrpSpPr>
            <p:cNvPr id="72" name="그룹 71"/>
            <p:cNvGrpSpPr/>
            <p:nvPr userDrawn="1"/>
          </p:nvGrpSpPr>
          <p:grpSpPr>
            <a:xfrm>
              <a:off x="857978" y="1378196"/>
              <a:ext cx="398486" cy="714134"/>
              <a:chOff x="654776" y="1378196"/>
              <a:chExt cx="398486" cy="714134"/>
            </a:xfrm>
          </p:grpSpPr>
          <p:sp>
            <p:nvSpPr>
              <p:cNvPr id="74" name="TextBox 73"/>
              <p:cNvSpPr txBox="1"/>
              <p:nvPr userDrawn="1"/>
            </p:nvSpPr>
            <p:spPr>
              <a:xfrm>
                <a:off x="654776" y="1496266"/>
                <a:ext cx="391886" cy="53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3200" b="0" i="0" dirty="0">
                    <a:solidFill>
                      <a:srgbClr val="0055A7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KoPub돋움체 Medium" charset="-127"/>
                  </a:rPr>
                  <a:t>4</a:t>
                </a:r>
                <a:endParaRPr kumimoji="1" lang="ko-KR" altLang="en-US" sz="3200" b="0" i="0" dirty="0">
                  <a:solidFill>
                    <a:srgbClr val="0055A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Medium" charset="-127"/>
                </a:endParaRPr>
              </a:p>
            </p:txBody>
          </p:sp>
          <p:cxnSp>
            <p:nvCxnSpPr>
              <p:cNvPr id="75" name="직선 연결선[R] 74"/>
              <p:cNvCxnSpPr/>
              <p:nvPr userDrawn="1"/>
            </p:nvCxnSpPr>
            <p:spPr>
              <a:xfrm>
                <a:off x="1053262" y="1378196"/>
                <a:ext cx="0" cy="714134"/>
              </a:xfrm>
              <a:prstGeom prst="line">
                <a:avLst/>
              </a:prstGeom>
              <a:ln w="254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 userDrawn="1"/>
          </p:nvSpPr>
          <p:spPr>
            <a:xfrm>
              <a:off x="1363883" y="1507555"/>
              <a:ext cx="1628029" cy="53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돋움체 Medium" charset="-127"/>
                </a:rPr>
                <a:t>향후 계획</a:t>
              </a:r>
            </a:p>
          </p:txBody>
        </p:sp>
      </p:grpSp>
      <p:cxnSp>
        <p:nvCxnSpPr>
          <p:cNvPr id="55" name="직선 연결선[R] 54"/>
          <p:cNvCxnSpPr>
            <a:cxnSpLocks/>
          </p:cNvCxnSpPr>
          <p:nvPr userDrawn="1"/>
        </p:nvCxnSpPr>
        <p:spPr>
          <a:xfrm>
            <a:off x="735172" y="3983506"/>
            <a:ext cx="9148032" cy="0"/>
          </a:xfrm>
          <a:prstGeom prst="line">
            <a:avLst/>
          </a:prstGeom>
          <a:ln w="34925">
            <a:solidFill>
              <a:srgbClr val="0055A7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6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8646496" y="6948983"/>
            <a:ext cx="1452732" cy="402567"/>
          </a:xfrm>
          <a:prstGeom prst="rect">
            <a:avLst/>
          </a:prstGeom>
        </p:spPr>
        <p:txBody>
          <a:bodyPr vert="horz" lIns="100817" tIns="50408" rIns="100817" bIns="50408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차량사고 </a:t>
            </a:r>
            <a:endParaRPr kumimoji="1"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kumimoji="1"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 신고 시스템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083004" y="6948984"/>
            <a:ext cx="2406015" cy="402567"/>
          </a:xfrm>
          <a:prstGeom prst="rect">
            <a:avLst/>
          </a:prstGeom>
        </p:spPr>
        <p:txBody>
          <a:bodyPr vert="horz" lIns="100817" tIns="50408" rIns="100817" bIns="5040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z="36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‹#›</a:t>
            </a:fld>
            <a:endParaRPr kumimoji="1" lang="ko-KR" altLang="en-US" sz="3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직선 연결선[R] 15"/>
          <p:cNvCxnSpPr/>
          <p:nvPr userDrawn="1"/>
        </p:nvCxnSpPr>
        <p:spPr>
          <a:xfrm>
            <a:off x="549084" y="1189304"/>
            <a:ext cx="1968694" cy="0"/>
          </a:xfrm>
          <a:prstGeom prst="line">
            <a:avLst/>
          </a:prstGeom>
          <a:ln w="34925">
            <a:solidFill>
              <a:srgbClr val="005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 userDrawn="1"/>
        </p:nvCxnSpPr>
        <p:spPr>
          <a:xfrm>
            <a:off x="2517778" y="1189304"/>
            <a:ext cx="7217383" cy="0"/>
          </a:xfrm>
          <a:prstGeom prst="line">
            <a:avLst/>
          </a:prstGeom>
          <a:ln w="12700">
            <a:solidFill>
              <a:srgbClr val="0055A7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 userDrawn="1"/>
        </p:nvCxnSpPr>
        <p:spPr>
          <a:xfrm>
            <a:off x="11482" y="576094"/>
            <a:ext cx="0" cy="552313"/>
          </a:xfrm>
          <a:prstGeom prst="line">
            <a:avLst/>
          </a:prstGeom>
          <a:ln w="25400">
            <a:solidFill>
              <a:srgbClr val="EE7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578" y="520393"/>
            <a:ext cx="7776864" cy="648072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0055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882204" y="1273603"/>
            <a:ext cx="6696471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36695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8469350" y="6948983"/>
            <a:ext cx="1452732" cy="402567"/>
          </a:xfrm>
          <a:prstGeom prst="rect">
            <a:avLst/>
          </a:prstGeom>
        </p:spPr>
        <p:txBody>
          <a:bodyPr vert="horz" lIns="100817" tIns="50408" rIns="100817" bIns="50408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차량사고 </a:t>
            </a:r>
            <a:endParaRPr kumimoji="1"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kumimoji="1"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 신고 시스템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083004" y="6948984"/>
            <a:ext cx="2406015" cy="402567"/>
          </a:xfrm>
          <a:prstGeom prst="rect">
            <a:avLst/>
          </a:prstGeom>
        </p:spPr>
        <p:txBody>
          <a:bodyPr vert="horz" lIns="100817" tIns="50408" rIns="100817" bIns="5040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z="36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‹#›</a:t>
            </a:fld>
            <a:endParaRPr kumimoji="1" lang="ko-KR" altLang="en-US" sz="3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직선 연결선[R] 15"/>
          <p:cNvCxnSpPr/>
          <p:nvPr userDrawn="1"/>
        </p:nvCxnSpPr>
        <p:spPr>
          <a:xfrm>
            <a:off x="549084" y="1189304"/>
            <a:ext cx="1968694" cy="0"/>
          </a:xfrm>
          <a:prstGeom prst="line">
            <a:avLst/>
          </a:prstGeom>
          <a:ln w="34925">
            <a:solidFill>
              <a:srgbClr val="005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 userDrawn="1"/>
        </p:nvCxnSpPr>
        <p:spPr>
          <a:xfrm>
            <a:off x="2517778" y="1189304"/>
            <a:ext cx="7217383" cy="0"/>
          </a:xfrm>
          <a:prstGeom prst="line">
            <a:avLst/>
          </a:prstGeom>
          <a:ln w="12700">
            <a:solidFill>
              <a:srgbClr val="0055A7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 userDrawn="1"/>
        </p:nvCxnSpPr>
        <p:spPr>
          <a:xfrm>
            <a:off x="11482" y="576094"/>
            <a:ext cx="0" cy="552313"/>
          </a:xfrm>
          <a:prstGeom prst="line">
            <a:avLst/>
          </a:prstGeom>
          <a:ln w="25400">
            <a:solidFill>
              <a:srgbClr val="EE7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578" y="520393"/>
            <a:ext cx="7776864" cy="648072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0055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882204" y="1273603"/>
            <a:ext cx="6696471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0724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8469350" y="6948983"/>
            <a:ext cx="1452732" cy="402567"/>
          </a:xfrm>
          <a:prstGeom prst="rect">
            <a:avLst/>
          </a:prstGeom>
        </p:spPr>
        <p:txBody>
          <a:bodyPr vert="horz" lIns="100817" tIns="50408" rIns="100817" bIns="50408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차량사고 </a:t>
            </a:r>
            <a:endParaRPr kumimoji="1"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kumimoji="1"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 신고 시스템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083004" y="6948984"/>
            <a:ext cx="2406015" cy="402567"/>
          </a:xfrm>
          <a:prstGeom prst="rect">
            <a:avLst/>
          </a:prstGeom>
        </p:spPr>
        <p:txBody>
          <a:bodyPr vert="horz" lIns="100817" tIns="50408" rIns="100817" bIns="5040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z="36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‹#›</a:t>
            </a:fld>
            <a:endParaRPr kumimoji="1" lang="ko-KR" altLang="en-US" sz="3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직선 연결선[R] 15"/>
          <p:cNvCxnSpPr/>
          <p:nvPr userDrawn="1"/>
        </p:nvCxnSpPr>
        <p:spPr>
          <a:xfrm>
            <a:off x="4266580" y="3924647"/>
            <a:ext cx="1968694" cy="0"/>
          </a:xfrm>
          <a:prstGeom prst="line">
            <a:avLst/>
          </a:prstGeom>
          <a:ln w="34925">
            <a:solidFill>
              <a:srgbClr val="005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>
            <a:cxnSpLocks/>
          </p:cNvCxnSpPr>
          <p:nvPr userDrawn="1"/>
        </p:nvCxnSpPr>
        <p:spPr>
          <a:xfrm>
            <a:off x="738188" y="3924647"/>
            <a:ext cx="9233607" cy="0"/>
          </a:xfrm>
          <a:prstGeom prst="line">
            <a:avLst/>
          </a:prstGeom>
          <a:ln w="12700">
            <a:solidFill>
              <a:srgbClr val="0055A7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4406784" y="3000142"/>
            <a:ext cx="1688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체 EB" panose="02020603020101020101" pitchFamily="18" charset="-127"/>
                <a:ea typeface="서울한강체 EB" panose="02020603020101020101" pitchFamily="18" charset="-127"/>
              </a:rPr>
              <a:t>Q&amp;A</a:t>
            </a:r>
            <a:endParaRPr kumimoji="1" lang="ko-KR" altLang="en-US" sz="4800" b="1" i="0" dirty="0">
              <a:solidFill>
                <a:schemeClr val="tx1">
                  <a:lumMod val="75000"/>
                  <a:lumOff val="25000"/>
                </a:schemeClr>
              </a:solidFill>
              <a:latin typeface="서울한강체 EB" panose="02020603020101020101" pitchFamily="18" charset="-127"/>
              <a:ea typeface="서울한강체 EB" panose="02020603020101020101" pitchFamily="18" charset="-127"/>
              <a:cs typeface="서울한강체 EB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76433" y="4140671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서울한강체 EB" charset="-127"/>
              </a:rPr>
              <a:t>감사합니다</a:t>
            </a:r>
            <a:r>
              <a:rPr kumimoji="1" lang="en-US" altLang="ko-KR" sz="28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서울한강체 EB" charset="-127"/>
              </a:rPr>
              <a:t>.</a:t>
            </a:r>
            <a:endParaRPr kumimoji="1" lang="ko-KR" altLang="en-US" sz="2800" b="0" i="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서울한강체 E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677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  <p:sldLayoutId id="2147483666" r:id="rId4"/>
    <p:sldLayoutId id="2147483667" r:id="rId5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378148" y="1870134"/>
            <a:ext cx="7161906" cy="22421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5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차량사고 </a:t>
            </a:r>
            <a:endParaRPr lang="en-US" altLang="ko-KR" sz="5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5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자동 신고 시스템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96" y="-207372"/>
            <a:ext cx="5184576" cy="7768635"/>
          </a:xfrm>
          <a:prstGeom prst="rect">
            <a:avLst/>
          </a:prstGeom>
        </p:spPr>
      </p:pic>
      <p:sp>
        <p:nvSpPr>
          <p:cNvPr id="7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378148" y="3894039"/>
            <a:ext cx="3891071" cy="1080120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 중간 발표</a:t>
            </a:r>
          </a:p>
        </p:txBody>
      </p:sp>
      <p:sp>
        <p:nvSpPr>
          <p:cNvPr id="13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3975909" y="-395833"/>
            <a:ext cx="3891071" cy="792088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ITEC402005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515076" y="7020991"/>
            <a:ext cx="3891071" cy="12241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2014105018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김성현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2011105017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김미수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2011105016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김동호</a:t>
            </a: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>
            <a:off x="457200" y="3915971"/>
            <a:ext cx="1080000" cy="1588"/>
          </a:xfrm>
          <a:prstGeom prst="line">
            <a:avLst/>
          </a:prstGeom>
          <a:ln w="12700">
            <a:solidFill>
              <a:srgbClr val="EE7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47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현황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서버 구축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96" y="1833227"/>
            <a:ext cx="2918117" cy="5187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텍스트 개체 틀 2"/>
          <p:cNvSpPr txBox="1">
            <a:spLocks/>
          </p:cNvSpPr>
          <p:nvPr/>
        </p:nvSpPr>
        <p:spPr>
          <a:xfrm>
            <a:off x="572094" y="4452807"/>
            <a:ext cx="5638702" cy="648072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 기반 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 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  <a:b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텍스트 개체 틀 2"/>
          <p:cNvSpPr txBox="1">
            <a:spLocks/>
          </p:cNvSpPr>
          <p:nvPr/>
        </p:nvSpPr>
        <p:spPr>
          <a:xfrm>
            <a:off x="572094" y="3060551"/>
            <a:ext cx="5638702" cy="504056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오픈소스 소프트웨어 적극 활용</a:t>
            </a:r>
            <a:b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텍스트 개체 틀 2"/>
          <p:cNvSpPr txBox="1">
            <a:spLocks/>
          </p:cNvSpPr>
          <p:nvPr/>
        </p:nvSpPr>
        <p:spPr>
          <a:xfrm>
            <a:off x="1076150" y="3592959"/>
            <a:ext cx="5638702" cy="659566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효율적으로 서버 구축</a:t>
            </a:r>
            <a:br>
              <a:rPr lang="en-US" altLang="ko-KR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2800" dirty="0">
              <a:solidFill>
                <a:srgbClr val="0055A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1076150" y="4993273"/>
            <a:ext cx="5638702" cy="1019606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사고 정보를 상시 열람 가능</a:t>
            </a:r>
            <a:br>
              <a:rPr lang="en-US" altLang="ko-KR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2800" dirty="0">
              <a:solidFill>
                <a:srgbClr val="0055A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9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어플리케이션 제작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32" y="3320636"/>
            <a:ext cx="2527463" cy="1549335"/>
          </a:xfrm>
          <a:prstGeom prst="rect">
            <a:avLst/>
          </a:prstGeom>
        </p:spPr>
      </p:pic>
      <p:sp>
        <p:nvSpPr>
          <p:cNvPr id="10" name="텍스트 개체 틀 2"/>
          <p:cNvSpPr txBox="1">
            <a:spLocks/>
          </p:cNvSpPr>
          <p:nvPr/>
        </p:nvSpPr>
        <p:spPr>
          <a:xfrm>
            <a:off x="2106340" y="4860440"/>
            <a:ext cx="2528300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통신 모듈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732" y="3132559"/>
            <a:ext cx="2808312" cy="1783278"/>
          </a:xfrm>
          <a:prstGeom prst="rect">
            <a:avLst/>
          </a:prstGeom>
        </p:spPr>
      </p:pic>
      <p:sp>
        <p:nvSpPr>
          <p:cNvPr id="16" name="텍스트 개체 틀 2"/>
          <p:cNvSpPr txBox="1">
            <a:spLocks/>
          </p:cNvSpPr>
          <p:nvPr/>
        </p:nvSpPr>
        <p:spPr>
          <a:xfrm>
            <a:off x="5770728" y="4860751"/>
            <a:ext cx="2528300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 인식</a:t>
            </a:r>
          </a:p>
        </p:txBody>
      </p:sp>
    </p:spTree>
    <p:extLst>
      <p:ext uri="{BB962C8B-B14F-4D97-AF65-F5344CB8AC3E}">
        <p14:creationId xmlns:p14="http://schemas.microsoft.com/office/powerpoint/2010/main" val="102382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어플리케이션 제작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22" y="2188003"/>
            <a:ext cx="2302678" cy="409365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73" y="2188003"/>
            <a:ext cx="2302678" cy="409365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802" y="2214389"/>
            <a:ext cx="2287837" cy="406726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14" name="텍스트 개체 틀 2"/>
          <p:cNvSpPr txBox="1">
            <a:spLocks/>
          </p:cNvSpPr>
          <p:nvPr/>
        </p:nvSpPr>
        <p:spPr>
          <a:xfrm>
            <a:off x="4081762" y="6372919"/>
            <a:ext cx="2528300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블루투스 연결</a:t>
            </a: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7041570" y="6370458"/>
            <a:ext cx="2528300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 인식</a:t>
            </a:r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1121954" y="6370458"/>
            <a:ext cx="2528300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317147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협력 상황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온라인 회의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46" y="2360620"/>
            <a:ext cx="2328206" cy="40122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53" y="2360620"/>
            <a:ext cx="2331019" cy="40122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89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협력 상황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온라인 회의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34" y="1980431"/>
            <a:ext cx="3592730" cy="4860752"/>
          </a:xfrm>
          <a:prstGeom prst="rect">
            <a:avLst/>
          </a:prstGeom>
        </p:spPr>
      </p:pic>
      <p:sp>
        <p:nvSpPr>
          <p:cNvPr id="8" name="텍스트 개체 틀 2"/>
          <p:cNvSpPr txBox="1">
            <a:spLocks/>
          </p:cNvSpPr>
          <p:nvPr/>
        </p:nvSpPr>
        <p:spPr>
          <a:xfrm>
            <a:off x="586968" y="4158779"/>
            <a:ext cx="5638702" cy="504056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의견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계획서 교환</a:t>
            </a:r>
            <a:b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594172" y="2738971"/>
            <a:ext cx="5638702" cy="504056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참고할만한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논문 정보 교환</a:t>
            </a:r>
            <a:b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1105432" y="3265081"/>
            <a:ext cx="5638702" cy="659566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참고 논문을 수월하게 찾음</a:t>
            </a:r>
            <a:br>
              <a:rPr lang="en-US" altLang="ko-KR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2800" dirty="0">
              <a:solidFill>
                <a:srgbClr val="0055A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1098228" y="4684037"/>
            <a:ext cx="5638702" cy="1040809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서로 다른 의견을 교환</a:t>
            </a:r>
            <a:r>
              <a:rPr lang="en-US" altLang="ko-KR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altLang="en-US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설계에 참고</a:t>
            </a:r>
            <a:br>
              <a:rPr lang="en-US" altLang="ko-KR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2800" dirty="0">
              <a:solidFill>
                <a:srgbClr val="0055A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87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추진 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60" y="2157957"/>
            <a:ext cx="6623157" cy="44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추진 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60" y="2157957"/>
            <a:ext cx="6623158" cy="44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40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12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주요 기능</a:t>
            </a: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1997764" y="3155530"/>
            <a:ext cx="6912768" cy="648072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0055A7"/>
                </a:solidFill>
              </a:rPr>
              <a:t>차량사고</a:t>
            </a:r>
            <a:r>
              <a:rPr lang="ko-KR" altLang="en-US" sz="2800" dirty="0"/>
              <a:t>를 센서로 감지해 </a:t>
            </a:r>
            <a:r>
              <a:rPr lang="ko-KR" altLang="en-US" dirty="0">
                <a:solidFill>
                  <a:srgbClr val="0055A7"/>
                </a:solidFill>
              </a:rPr>
              <a:t>자동</a:t>
            </a:r>
            <a:r>
              <a:rPr lang="ko-KR" altLang="en-US" sz="2800" dirty="0"/>
              <a:t>으로 </a:t>
            </a:r>
            <a:r>
              <a:rPr lang="ko-KR" altLang="en-US" dirty="0">
                <a:solidFill>
                  <a:srgbClr val="0055A7"/>
                </a:solidFill>
              </a:rPr>
              <a:t>신고</a:t>
            </a:r>
            <a:endParaRPr lang="en-US" altLang="ko-KR" dirty="0">
              <a:solidFill>
                <a:srgbClr val="0055A7"/>
              </a:solidFill>
            </a:endParaRPr>
          </a:p>
        </p:txBody>
      </p:sp>
      <p:sp>
        <p:nvSpPr>
          <p:cNvPr id="18" name="텍스트 개체 틀 2"/>
          <p:cNvSpPr txBox="1">
            <a:spLocks/>
          </p:cNvSpPr>
          <p:nvPr/>
        </p:nvSpPr>
        <p:spPr>
          <a:xfrm>
            <a:off x="1853748" y="4596269"/>
            <a:ext cx="6912768" cy="1279681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/>
              <a:t>사고 현장 주변의 운전자들에게 경고해 </a:t>
            </a:r>
            <a:endParaRPr lang="en-US" altLang="ko-KR" sz="2800" dirty="0"/>
          </a:p>
          <a:p>
            <a:pPr algn="ctr"/>
            <a:r>
              <a:rPr lang="en-US" altLang="ko-KR" dirty="0">
                <a:solidFill>
                  <a:srgbClr val="0055A7"/>
                </a:solidFill>
              </a:rPr>
              <a:t>2</a:t>
            </a:r>
            <a:r>
              <a:rPr lang="ko-KR" altLang="en-US" dirty="0">
                <a:solidFill>
                  <a:srgbClr val="0055A7"/>
                </a:solidFill>
              </a:rPr>
              <a:t>차 사고 방지</a:t>
            </a:r>
            <a:endParaRPr lang="en-US" altLang="ko-KR" dirty="0">
              <a:solidFill>
                <a:srgbClr val="0055A7"/>
              </a:solidFill>
            </a:endParaRPr>
          </a:p>
        </p:txBody>
      </p:sp>
      <p:sp>
        <p:nvSpPr>
          <p:cNvPr id="19" name="사각형: 잘린 한쪽 모서리 18"/>
          <p:cNvSpPr/>
          <p:nvPr/>
        </p:nvSpPr>
        <p:spPr>
          <a:xfrm>
            <a:off x="1709732" y="4474646"/>
            <a:ext cx="7056784" cy="1316022"/>
          </a:xfrm>
          <a:prstGeom prst="snip1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사각형: 잘린 한쪽 모서리 19"/>
          <p:cNvSpPr/>
          <p:nvPr/>
        </p:nvSpPr>
        <p:spPr>
          <a:xfrm>
            <a:off x="1709732" y="2772519"/>
            <a:ext cx="7056784" cy="1316022"/>
          </a:xfrm>
          <a:prstGeom prst="snip1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859812" y="2989687"/>
            <a:ext cx="2304256" cy="648072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dirty="0">
                <a:solidFill>
                  <a:srgbClr val="0055A7"/>
                </a:solidFill>
              </a:rPr>
              <a:t>1</a:t>
            </a: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896380" y="4680145"/>
            <a:ext cx="2304256" cy="648072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dirty="0">
                <a:solidFill>
                  <a:srgbClr val="0055A7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90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차량사고 자동 신고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00" y="3440114"/>
            <a:ext cx="1448585" cy="1448585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62" y="3348030"/>
            <a:ext cx="1480314" cy="1480314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3697829" y="4054650"/>
            <a:ext cx="1224136" cy="0"/>
          </a:xfrm>
          <a:prstGeom prst="straightConnector1">
            <a:avLst/>
          </a:prstGeom>
          <a:ln w="57150">
            <a:solidFill>
              <a:srgbClr val="0055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2"/>
          <p:cNvSpPr txBox="1">
            <a:spLocks/>
          </p:cNvSpPr>
          <p:nvPr/>
        </p:nvSpPr>
        <p:spPr>
          <a:xfrm>
            <a:off x="3862753" y="3492046"/>
            <a:ext cx="118036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감지</a:t>
            </a:r>
          </a:p>
        </p:txBody>
      </p:sp>
      <p:cxnSp>
        <p:nvCxnSpPr>
          <p:cNvPr id="33" name="직선 화살표 연결선 32"/>
          <p:cNvCxnSpPr>
            <a:cxnSpLocks/>
          </p:cNvCxnSpPr>
          <p:nvPr/>
        </p:nvCxnSpPr>
        <p:spPr>
          <a:xfrm>
            <a:off x="6752645" y="4054651"/>
            <a:ext cx="1368152" cy="0"/>
          </a:xfrm>
          <a:prstGeom prst="straightConnector1">
            <a:avLst/>
          </a:prstGeom>
          <a:ln w="57150">
            <a:solidFill>
              <a:srgbClr val="0055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2"/>
          <p:cNvSpPr txBox="1">
            <a:spLocks/>
          </p:cNvSpPr>
          <p:nvPr/>
        </p:nvSpPr>
        <p:spPr>
          <a:xfrm>
            <a:off x="6967481" y="3492047"/>
            <a:ext cx="118036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83254" y="2672485"/>
            <a:ext cx="2783618" cy="2764330"/>
            <a:chOff x="2089303" y="2154327"/>
            <a:chExt cx="3101818" cy="3080325"/>
          </a:xfrm>
        </p:grpSpPr>
        <p:sp>
          <p:nvSpPr>
            <p:cNvPr id="40" name="폭발: 8pt 39"/>
            <p:cNvSpPr/>
            <p:nvPr/>
          </p:nvSpPr>
          <p:spPr>
            <a:xfrm>
              <a:off x="3153909" y="2640737"/>
              <a:ext cx="1497076" cy="1971589"/>
            </a:xfrm>
            <a:prstGeom prst="irregularSeal1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61"/>
            <a:stretch/>
          </p:blipFill>
          <p:spPr>
            <a:xfrm rot="358731">
              <a:off x="2089303" y="2154327"/>
              <a:ext cx="1775475" cy="3080325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6"/>
            <a:stretch/>
          </p:blipFill>
          <p:spPr>
            <a:xfrm rot="21249706" flipH="1">
              <a:off x="3996624" y="2165490"/>
              <a:ext cx="1194497" cy="3062496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111" b="43722"/>
            <a:stretch/>
          </p:blipFill>
          <p:spPr>
            <a:xfrm rot="365113">
              <a:off x="2217997" y="3543346"/>
              <a:ext cx="736405" cy="466242"/>
            </a:xfrm>
            <a:prstGeom prst="rect">
              <a:avLst/>
            </a:prstGeom>
            <a:effectLst>
              <a:outerShdw blurRad="38100" dist="12700" dir="2700000" algn="tl" rotWithShape="0">
                <a:prstClr val="black">
                  <a:alpha val="5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2429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882204" y="1273603"/>
            <a:ext cx="6696471" cy="9144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차량사고 자동 신고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48" y="3429991"/>
            <a:ext cx="1489308" cy="1489308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40" y="2417450"/>
            <a:ext cx="1480314" cy="1480314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3042444" y="3564608"/>
            <a:ext cx="1130728" cy="562603"/>
          </a:xfrm>
          <a:prstGeom prst="straightConnector1">
            <a:avLst/>
          </a:prstGeom>
          <a:ln w="57150">
            <a:solidFill>
              <a:srgbClr val="0055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2"/>
          <p:cNvSpPr txBox="1">
            <a:spLocks/>
          </p:cNvSpPr>
          <p:nvPr/>
        </p:nvSpPr>
        <p:spPr>
          <a:xfrm>
            <a:off x="3302823" y="3209498"/>
            <a:ext cx="118036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</a:p>
        </p:txBody>
      </p:sp>
      <p:cxnSp>
        <p:nvCxnSpPr>
          <p:cNvPr id="33" name="직선 화살표 연결선 32"/>
          <p:cNvCxnSpPr>
            <a:cxnSpLocks/>
          </p:cNvCxnSpPr>
          <p:nvPr/>
        </p:nvCxnSpPr>
        <p:spPr>
          <a:xfrm>
            <a:off x="6034332" y="4127212"/>
            <a:ext cx="1368152" cy="0"/>
          </a:xfrm>
          <a:prstGeom prst="straightConnector1">
            <a:avLst/>
          </a:prstGeom>
          <a:ln w="57150">
            <a:solidFill>
              <a:srgbClr val="0055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2"/>
          <p:cNvSpPr txBox="1">
            <a:spLocks/>
          </p:cNvSpPr>
          <p:nvPr/>
        </p:nvSpPr>
        <p:spPr>
          <a:xfrm>
            <a:off x="6249168" y="3564608"/>
            <a:ext cx="118036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76" y="3204567"/>
            <a:ext cx="2087932" cy="2087932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52" y="5220791"/>
            <a:ext cx="1550242" cy="1550242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-125908" y="3181682"/>
            <a:ext cx="1355388" cy="0"/>
          </a:xfrm>
          <a:prstGeom prst="straightConnector1">
            <a:avLst/>
          </a:prstGeom>
          <a:ln w="57150">
            <a:solidFill>
              <a:srgbClr val="0055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055596" y="4142451"/>
            <a:ext cx="0" cy="936104"/>
          </a:xfrm>
          <a:prstGeom prst="straightConnector1">
            <a:avLst/>
          </a:prstGeom>
          <a:ln w="57150">
            <a:solidFill>
              <a:srgbClr val="0055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cxnSpLocks/>
          </p:cNvCxnSpPr>
          <p:nvPr/>
        </p:nvCxnSpPr>
        <p:spPr>
          <a:xfrm flipV="1">
            <a:off x="1746300" y="4083903"/>
            <a:ext cx="0" cy="936104"/>
          </a:xfrm>
          <a:prstGeom prst="straightConnector1">
            <a:avLst/>
          </a:prstGeom>
          <a:ln w="57150">
            <a:solidFill>
              <a:srgbClr val="0055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2"/>
          <p:cNvSpPr txBox="1">
            <a:spLocks/>
          </p:cNvSpPr>
          <p:nvPr/>
        </p:nvSpPr>
        <p:spPr>
          <a:xfrm>
            <a:off x="2116607" y="4323695"/>
            <a:ext cx="118036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15499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2</a:t>
            </a:r>
            <a:r>
              <a:rPr lang="ko-KR" altLang="en-US" dirty="0"/>
              <a:t>차 사고 방지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19" y="3397402"/>
            <a:ext cx="1480314" cy="1480314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3114452" y="4054650"/>
            <a:ext cx="1311994" cy="0"/>
          </a:xfrm>
          <a:prstGeom prst="straightConnector1">
            <a:avLst/>
          </a:prstGeom>
          <a:ln w="57150">
            <a:solidFill>
              <a:srgbClr val="0055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2"/>
          <p:cNvSpPr txBox="1">
            <a:spLocks/>
          </p:cNvSpPr>
          <p:nvPr/>
        </p:nvSpPr>
        <p:spPr>
          <a:xfrm>
            <a:off x="3367234" y="3492046"/>
            <a:ext cx="118036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</a:p>
        </p:txBody>
      </p:sp>
      <p:cxnSp>
        <p:nvCxnSpPr>
          <p:cNvPr id="33" name="직선 화살표 연결선 32"/>
          <p:cNvCxnSpPr>
            <a:cxnSpLocks/>
          </p:cNvCxnSpPr>
          <p:nvPr/>
        </p:nvCxnSpPr>
        <p:spPr>
          <a:xfrm>
            <a:off x="6257126" y="4054651"/>
            <a:ext cx="1368152" cy="0"/>
          </a:xfrm>
          <a:prstGeom prst="straightConnector1">
            <a:avLst/>
          </a:prstGeom>
          <a:ln w="57150">
            <a:solidFill>
              <a:srgbClr val="0055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2"/>
          <p:cNvSpPr txBox="1">
            <a:spLocks/>
          </p:cNvSpPr>
          <p:nvPr/>
        </p:nvSpPr>
        <p:spPr>
          <a:xfrm>
            <a:off x="6471962" y="3492047"/>
            <a:ext cx="118036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경고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0" y="3370921"/>
            <a:ext cx="1489308" cy="1489308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78" y="3397402"/>
            <a:ext cx="1550242" cy="1550242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69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진행 방법</a:t>
            </a: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1314252" y="6156895"/>
            <a:ext cx="403153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Github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활용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3" y="2293141"/>
            <a:ext cx="4915871" cy="3730760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29" y="2844527"/>
            <a:ext cx="3227851" cy="2420888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텍스트 개체 틀 2"/>
          <p:cNvSpPr txBox="1">
            <a:spLocks/>
          </p:cNvSpPr>
          <p:nvPr/>
        </p:nvSpPr>
        <p:spPr>
          <a:xfrm>
            <a:off x="6067690" y="5359335"/>
            <a:ext cx="403153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 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 회의</a:t>
            </a:r>
          </a:p>
        </p:txBody>
      </p:sp>
    </p:spTree>
    <p:extLst>
      <p:ext uri="{BB962C8B-B14F-4D97-AF65-F5344CB8AC3E}">
        <p14:creationId xmlns:p14="http://schemas.microsoft.com/office/powerpoint/2010/main" val="280757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재료 구입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0" y="2714687"/>
            <a:ext cx="9752381" cy="3657143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1171146" y="6486556"/>
            <a:ext cx="835292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예상 재료비 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2800" dirty="0">
                <a:solidFill>
                  <a:srgbClr val="0055A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207,490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</a:t>
            </a: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1323546" y="2052439"/>
            <a:ext cx="8352928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파이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각종 센서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카메라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테스트용 대차 구입</a:t>
            </a:r>
          </a:p>
        </p:txBody>
      </p:sp>
    </p:spTree>
    <p:extLst>
      <p:ext uri="{BB962C8B-B14F-4D97-AF65-F5344CB8AC3E}">
        <p14:creationId xmlns:p14="http://schemas.microsoft.com/office/powerpoint/2010/main" val="300942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925882" y="1836415"/>
            <a:ext cx="4813306" cy="4813306"/>
          </a:xfrm>
          <a:prstGeom prst="ellipse">
            <a:avLst/>
          </a:prstGeom>
          <a:noFill/>
          <a:ln>
            <a:solidFill>
              <a:srgbClr val="00EE77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altLang="ko-KR" dirty="0"/>
              <a:t> </a:t>
            </a:r>
            <a:r>
              <a:rPr lang="ko-KR" altLang="en-US" dirty="0"/>
              <a:t>서버 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7" y="3556493"/>
            <a:ext cx="2683878" cy="1009138"/>
          </a:xfrm>
          <a:prstGeom prst="rect">
            <a:avLst/>
          </a:prstGeom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880900" y="4591233"/>
            <a:ext cx="2528300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24" y="1960652"/>
            <a:ext cx="3240360" cy="13137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80" y="4500711"/>
            <a:ext cx="2664296" cy="13789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520" y="4283971"/>
            <a:ext cx="1749362" cy="1772502"/>
          </a:xfrm>
          <a:prstGeom prst="rect">
            <a:avLst/>
          </a:prstGeom>
        </p:spPr>
      </p:pic>
      <p:sp>
        <p:nvSpPr>
          <p:cNvPr id="16" name="텍스트 개체 틀 2"/>
          <p:cNvSpPr txBox="1">
            <a:spLocks/>
          </p:cNvSpPr>
          <p:nvPr/>
        </p:nvSpPr>
        <p:spPr>
          <a:xfrm>
            <a:off x="6068385" y="3000197"/>
            <a:ext cx="2528300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 서버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4334578" y="5934521"/>
            <a:ext cx="2528300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DBMS</a:t>
            </a:r>
            <a:endParaRPr lang="ko-KR" altLang="en-US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텍스트 개체 틀 2"/>
          <p:cNvSpPr txBox="1">
            <a:spLocks/>
          </p:cNvSpPr>
          <p:nvPr/>
        </p:nvSpPr>
        <p:spPr>
          <a:xfrm>
            <a:off x="7888244" y="6026339"/>
            <a:ext cx="2528300" cy="562604"/>
          </a:xfrm>
          <a:prstGeom prst="rect">
            <a:avLst/>
          </a:prstGeom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웹사이트</a:t>
            </a:r>
            <a:r>
              <a:rPr lang="en-US" altLang="ko-KR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(CMS)</a:t>
            </a:r>
            <a:endParaRPr lang="ko-KR" altLang="en-US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2"/>
          <p:cNvSpPr txBox="1">
            <a:spLocks/>
          </p:cNvSpPr>
          <p:nvPr/>
        </p:nvSpPr>
        <p:spPr>
          <a:xfrm>
            <a:off x="5769123" y="3885434"/>
            <a:ext cx="3126824" cy="56260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l" defTabSz="1043056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체 B" panose="02020603020101020101" pitchFamily="18" charset="-127"/>
                <a:ea typeface="서울한강체 B" panose="02020603020101020101" pitchFamily="18" charset="-127"/>
              </a:rPr>
              <a:t>Open Source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25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kumimoji="1" sz="3528" b="1" i="0" dirty="0" smtClean="0">
            <a:solidFill>
              <a:srgbClr val="0055A7"/>
            </a:solidFill>
            <a:latin typeface="나눔바른고딕 Light" panose="020B0603020101020101" pitchFamily="50" charset="-127"/>
            <a:ea typeface="나눔바른고딕 Light" panose="020B0603020101020101" pitchFamily="50" charset="-127"/>
            <a:cs typeface="Nanum Gothic ExtraBold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199</Words>
  <Application>Microsoft Office PowerPoint</Application>
  <PresentationFormat>사용자 지정</PresentationFormat>
  <Paragraphs>68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맑은 고딕</vt:lpstr>
      <vt:lpstr>서울한강체 EB</vt:lpstr>
      <vt:lpstr>나눔바른고딕</vt:lpstr>
      <vt:lpstr>Wingdings</vt:lpstr>
      <vt:lpstr>나눔바른고딕 UltraLight</vt:lpstr>
      <vt:lpstr>나눔명조</vt:lpstr>
      <vt:lpstr>KoPub돋움체 Medium</vt:lpstr>
      <vt:lpstr>Arial</vt:lpstr>
      <vt:lpstr>조선일보명조</vt:lpstr>
      <vt:lpstr>나눔고딕</vt:lpstr>
      <vt:lpstr>KoPub돋움체 Light</vt:lpstr>
      <vt:lpstr>서울한강체 B</vt:lpstr>
      <vt:lpstr>Office 테마</vt:lpstr>
      <vt:lpstr>PowerPoint 프레젠테이션</vt:lpstr>
      <vt:lpstr>PowerPoint 프레젠테이션</vt:lpstr>
      <vt:lpstr>소개</vt:lpstr>
      <vt:lpstr>소개</vt:lpstr>
      <vt:lpstr>소개</vt:lpstr>
      <vt:lpstr>소개</vt:lpstr>
      <vt:lpstr>현황</vt:lpstr>
      <vt:lpstr>현황</vt:lpstr>
      <vt:lpstr>현황</vt:lpstr>
      <vt:lpstr>현황</vt:lpstr>
      <vt:lpstr>현황</vt:lpstr>
      <vt:lpstr>현황</vt:lpstr>
      <vt:lpstr>협력 상황</vt:lpstr>
      <vt:lpstr>협력 상황</vt:lpstr>
      <vt:lpstr>향후 계획</vt:lpstr>
      <vt:lpstr>향후 계획</vt:lpstr>
      <vt:lpstr>PowerPoint 프레젠테이션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김미수</cp:lastModifiedBy>
  <cp:revision>73</cp:revision>
  <dcterms:created xsi:type="dcterms:W3CDTF">2013-09-24T15:45:04Z</dcterms:created>
  <dcterms:modified xsi:type="dcterms:W3CDTF">2017-03-26T09:24:04Z</dcterms:modified>
</cp:coreProperties>
</file>